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4" r:id="rId8"/>
    <p:sldId id="262" r:id="rId9"/>
    <p:sldId id="263" r:id="rId10"/>
    <p:sldId id="266" r:id="rId11"/>
    <p:sldId id="267" r:id="rId12"/>
    <p:sldId id="272" r:id="rId13"/>
    <p:sldId id="268" r:id="rId14"/>
    <p:sldId id="269" r:id="rId15"/>
    <p:sldId id="270" r:id="rId16"/>
    <p:sldId id="26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3" autoAdjust="0"/>
  </p:normalViewPr>
  <p:slideViewPr>
    <p:cSldViewPr snapToGrid="0" snapToObjects="1">
      <p:cViewPr>
        <p:scale>
          <a:sx n="100" d="100"/>
          <a:sy n="100" d="100"/>
        </p:scale>
        <p:origin x="-9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Oveja" TargetMode="External"/><Relationship Id="rId4" Type="http://schemas.openxmlformats.org/officeDocument/2006/relationships/hyperlink" Target="http://es.wikipedia.org/wiki/Siglo_XXX_a._C.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s.wikipedia.org/wiki/VIII_milenio_a._C.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ndustria-lactea.blogspot.com/2013/06/el-queso.html" TargetMode="External"/><Relationship Id="rId4" Type="http://schemas.openxmlformats.org/officeDocument/2006/relationships/hyperlink" Target="http://prensa.empleo.gob.es/WebPrensa/noticias/seguridadsocial/detalle/2058" TargetMode="External"/><Relationship Id="rId5" Type="http://schemas.openxmlformats.org/officeDocument/2006/relationships/hyperlink" Target="http://www.cheesefromspain.com/CFS/images/Maps/BigCheeseUSA.pdf" TargetMode="External"/><Relationship Id="rId6" Type="http://schemas.openxmlformats.org/officeDocument/2006/relationships/hyperlink" Target="http://www.produits-laitiers.com/article/le-chiffre-du-mois-1200" TargetMode="External"/><Relationship Id="rId7" Type="http://schemas.openxmlformats.org/officeDocument/2006/relationships/hyperlink" Target="http://fromagerie-quiecout.fr/site/images/carte.gif" TargetMode="External"/><Relationship Id="rId8" Type="http://schemas.openxmlformats.org/officeDocument/2006/relationships/hyperlink" Target="http://www.touteleurope.eu/actualite/carte-de-l-union-europeenne-et-" TargetMode="External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es.wikipedia.org/wiki/Ques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4705" y="2419669"/>
            <a:ext cx="6629400" cy="2521181"/>
          </a:xfrm>
        </p:spPr>
        <p:txBody>
          <a:bodyPr/>
          <a:lstStyle/>
          <a:p>
            <a:r>
              <a:rPr lang="en-US" dirty="0" smtClean="0"/>
              <a:t>UNION EUROPEA</a:t>
            </a:r>
            <a:br>
              <a:rPr lang="en-US" dirty="0" smtClean="0"/>
            </a:br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/>
              <a:t>européenne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8307" y="4550844"/>
            <a:ext cx="526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pple Chancery"/>
                <a:cs typeface="Apple Chancery"/>
              </a:rPr>
              <a:t>Quesos</a:t>
            </a:r>
            <a:r>
              <a:rPr lang="en-US" sz="3600" dirty="0">
                <a:latin typeface="Apple Chancery"/>
                <a:cs typeface="Apple Chancery"/>
              </a:rPr>
              <a:t> &amp; </a:t>
            </a:r>
            <a:r>
              <a:rPr lang="en-US" sz="3600" dirty="0" err="1">
                <a:latin typeface="Apple Chancery"/>
                <a:cs typeface="Apple Chancery"/>
              </a:rPr>
              <a:t>Fromages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144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orígenes</a:t>
            </a:r>
            <a:r>
              <a:rPr lang="en-US" dirty="0" smtClean="0"/>
              <a:t> de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elaboración</a:t>
            </a:r>
            <a:r>
              <a:rPr lang="en-US" dirty="0" smtClean="0"/>
              <a:t>/ Les </a:t>
            </a:r>
            <a:r>
              <a:rPr lang="en-US" dirty="0" err="1" smtClean="0"/>
              <a:t>origines</a:t>
            </a:r>
            <a:r>
              <a:rPr lang="en-US" dirty="0" smtClean="0"/>
              <a:t> de </a:t>
            </a:r>
            <a:r>
              <a:rPr lang="en-US" dirty="0" err="1" smtClean="0"/>
              <a:t>sa</a:t>
            </a:r>
            <a:r>
              <a:rPr lang="en-US" dirty="0" smtClean="0"/>
              <a:t> fabrication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200" y="1623073"/>
            <a:ext cx="426692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 </a:t>
            </a:r>
            <a:r>
              <a:rPr lang="en-US" dirty="0" err="1"/>
              <a:t>orígenes</a:t>
            </a:r>
            <a:r>
              <a:rPr lang="en-US" dirty="0"/>
              <a:t> </a:t>
            </a:r>
            <a:r>
              <a:rPr lang="en-US" dirty="0" smtClean="0"/>
              <a:t>no se </a:t>
            </a:r>
            <a:r>
              <a:rPr lang="en-US" dirty="0" err="1" smtClean="0"/>
              <a:t>saben</a:t>
            </a:r>
            <a:r>
              <a:rPr lang="en-US" dirty="0" smtClean="0"/>
              <a:t> con </a:t>
            </a:r>
            <a:r>
              <a:rPr lang="en-US" dirty="0" err="1" smtClean="0"/>
              <a:t>exactitud</a:t>
            </a:r>
            <a:r>
              <a:rPr lang="en-US" dirty="0" smtClean="0"/>
              <a:t>; se </a:t>
            </a:r>
            <a:r>
              <a:rPr lang="en-US" dirty="0" err="1" smtClean="0"/>
              <a:t>estima</a:t>
            </a:r>
            <a:r>
              <a:rPr lang="en-US" dirty="0" smtClean="0"/>
              <a:t> entre </a:t>
            </a:r>
            <a:r>
              <a:rPr lang="en-US" dirty="0"/>
              <a:t>el </a:t>
            </a:r>
            <a:r>
              <a:rPr lang="en-US" dirty="0" err="1"/>
              <a:t>año</a:t>
            </a:r>
            <a:r>
              <a:rPr lang="en-US" dirty="0"/>
              <a:t> </a:t>
            </a:r>
            <a:r>
              <a:rPr lang="en-US" dirty="0">
                <a:hlinkClick r:id="rId2" tooltip="VIII milenio a. C."/>
              </a:rPr>
              <a:t>8000 a. C.</a:t>
            </a:r>
            <a:r>
              <a:rPr lang="en-US" dirty="0"/>
              <a:t> (</a:t>
            </a:r>
            <a:r>
              <a:rPr lang="en-US" dirty="0" err="1"/>
              <a:t>cuando</a:t>
            </a:r>
            <a:r>
              <a:rPr lang="en-US" dirty="0"/>
              <a:t> se </a:t>
            </a:r>
            <a:r>
              <a:rPr lang="en-US" dirty="0" err="1"/>
              <a:t>domestica</a:t>
            </a:r>
            <a:r>
              <a:rPr lang="en-US" dirty="0"/>
              <a:t> la </a:t>
            </a:r>
            <a:r>
              <a:rPr lang="en-US" dirty="0">
                <a:hlinkClick r:id="rId3" tooltip="Oveja"/>
              </a:rPr>
              <a:t>oveja</a:t>
            </a:r>
            <a:r>
              <a:rPr lang="en-US" dirty="0"/>
              <a:t>) y el </a:t>
            </a:r>
            <a:r>
              <a:rPr lang="en-US" dirty="0">
                <a:hlinkClick r:id="rId4" tooltip="Siglo XXX a. C."/>
              </a:rPr>
              <a:t>3000 a. C</a:t>
            </a:r>
            <a:r>
              <a:rPr lang="en-US" dirty="0" smtClean="0">
                <a:hlinkClick r:id="rId4" tooltip="Siglo XXX a. C."/>
              </a:rPr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La </a:t>
            </a:r>
            <a:r>
              <a:rPr lang="en-US" dirty="0" err="1" smtClean="0"/>
              <a:t>leyenda</a:t>
            </a:r>
            <a:r>
              <a:rPr lang="en-US" dirty="0"/>
              <a:t> </a:t>
            </a:r>
            <a:r>
              <a:rPr lang="en-US" dirty="0" smtClean="0"/>
              <a:t>dice </a:t>
            </a:r>
            <a:r>
              <a:rPr lang="en-US" dirty="0" err="1" smtClean="0"/>
              <a:t>que</a:t>
            </a:r>
            <a:r>
              <a:rPr lang="en-US" dirty="0" smtClean="0"/>
              <a:t> un </a:t>
            </a:r>
            <a:r>
              <a:rPr lang="en-US" dirty="0" err="1" smtClean="0"/>
              <a:t>mercader</a:t>
            </a:r>
            <a:r>
              <a:rPr lang="en-US" dirty="0" smtClean="0"/>
              <a:t> </a:t>
            </a:r>
            <a:r>
              <a:rPr lang="en-US" dirty="0" err="1" smtClean="0"/>
              <a:t>árabe</a:t>
            </a:r>
            <a:r>
              <a:rPr lang="en-US" dirty="0" smtClean="0"/>
              <a:t> </a:t>
            </a:r>
            <a:r>
              <a:rPr lang="en-US" dirty="0" err="1" smtClean="0"/>
              <a:t>puso</a:t>
            </a:r>
            <a:r>
              <a:rPr lang="en-US" dirty="0" smtClean="0"/>
              <a:t> </a:t>
            </a:r>
            <a:r>
              <a:rPr lang="en-US" dirty="0" err="1"/>
              <a:t>leche</a:t>
            </a:r>
            <a:r>
              <a:rPr lang="en-US" dirty="0"/>
              <a:t> en un </a:t>
            </a:r>
            <a:r>
              <a:rPr lang="en-US" dirty="0" err="1" smtClean="0"/>
              <a:t>recipiente</a:t>
            </a:r>
            <a:r>
              <a:rPr lang="en-US" dirty="0" smtClean="0"/>
              <a:t> (</a:t>
            </a:r>
            <a:r>
              <a:rPr lang="en-US" i="1" dirty="0" smtClean="0"/>
              <a:t>a pot</a:t>
            </a:r>
            <a:r>
              <a:rPr lang="en-US" dirty="0" smtClean="0"/>
              <a:t>) </a:t>
            </a:r>
            <a:r>
              <a:rPr lang="en-US" dirty="0" err="1"/>
              <a:t>fabricado</a:t>
            </a:r>
            <a:r>
              <a:rPr lang="en-US" dirty="0"/>
              <a:t> </a:t>
            </a:r>
            <a:r>
              <a:rPr lang="en-US" dirty="0" smtClean="0"/>
              <a:t>del </a:t>
            </a:r>
            <a:r>
              <a:rPr lang="en-US" dirty="0" err="1"/>
              <a:t>estómago</a:t>
            </a:r>
            <a:r>
              <a:rPr lang="en-US" dirty="0"/>
              <a:t> de un </a:t>
            </a:r>
            <a:r>
              <a:rPr lang="en-US" dirty="0" err="1" smtClean="0"/>
              <a:t>cordero</a:t>
            </a:r>
            <a:r>
              <a:rPr lang="en-US" dirty="0" smtClean="0"/>
              <a:t> (</a:t>
            </a:r>
            <a:r>
              <a:rPr lang="en-US" i="1" dirty="0" smtClean="0"/>
              <a:t>lamb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La </a:t>
            </a:r>
            <a:r>
              <a:rPr lang="en-US" dirty="0" err="1" smtClean="0"/>
              <a:t>leche</a:t>
            </a:r>
            <a:r>
              <a:rPr lang="en-US" dirty="0" smtClean="0"/>
              <a:t> se </a:t>
            </a:r>
            <a:r>
              <a:rPr lang="en-US" dirty="0" err="1" smtClean="0"/>
              <a:t>transformó</a:t>
            </a:r>
            <a:r>
              <a:rPr lang="en-US" dirty="0" smtClean="0"/>
              <a:t> de </a:t>
            </a:r>
            <a:r>
              <a:rPr lang="en-US" dirty="0" err="1" smtClean="0"/>
              <a:t>líquida</a:t>
            </a:r>
            <a:r>
              <a:rPr lang="en-US" dirty="0" smtClean="0"/>
              <a:t> a </a:t>
            </a:r>
            <a:r>
              <a:rPr lang="en-US" dirty="0" err="1" smtClean="0"/>
              <a:t>sólida</a:t>
            </a:r>
            <a:r>
              <a:rPr lang="en-US" dirty="0" smtClean="0"/>
              <a:t>. </a:t>
            </a:r>
            <a:r>
              <a:rPr lang="en-US" dirty="0" err="1" smtClean="0"/>
              <a:t>Cuando</a:t>
            </a:r>
            <a:r>
              <a:rPr lang="en-US" dirty="0" smtClean="0"/>
              <a:t> la </a:t>
            </a:r>
            <a:r>
              <a:rPr lang="en-US" dirty="0" err="1" smtClean="0"/>
              <a:t>bebió</a:t>
            </a:r>
            <a:r>
              <a:rPr lang="en-US" dirty="0" smtClean="0"/>
              <a:t>, </a:t>
            </a:r>
            <a:r>
              <a:rPr lang="en-US" dirty="0" err="1"/>
              <a:t>vio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estaba</a:t>
            </a:r>
            <a:r>
              <a:rPr lang="en-US" dirty="0"/>
              <a:t> </a:t>
            </a:r>
            <a:r>
              <a:rPr lang="en-US" dirty="0" err="1"/>
              <a:t>coagulada</a:t>
            </a:r>
            <a:r>
              <a:rPr lang="en-US" dirty="0"/>
              <a:t> y </a:t>
            </a:r>
            <a:r>
              <a:rPr lang="en-US" dirty="0" err="1"/>
              <a:t>fermentada</a:t>
            </a:r>
            <a:r>
              <a:rPr lang="en-US" dirty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/>
              <a:t>cuajo</a:t>
            </a:r>
            <a:r>
              <a:rPr lang="en-US" dirty="0"/>
              <a:t> del </a:t>
            </a:r>
            <a:r>
              <a:rPr lang="en-US" dirty="0" err="1"/>
              <a:t>estómago</a:t>
            </a:r>
            <a:r>
              <a:rPr lang="en-US" dirty="0"/>
              <a:t> del </a:t>
            </a:r>
            <a:r>
              <a:rPr lang="en-US" dirty="0" err="1"/>
              <a:t>cordero</a:t>
            </a:r>
            <a:r>
              <a:rPr lang="en-US" dirty="0"/>
              <a:t> y 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temperatura</a:t>
            </a:r>
            <a:r>
              <a:rPr lang="en-US" dirty="0"/>
              <a:t> del </a:t>
            </a:r>
            <a:r>
              <a:rPr lang="en-US" dirty="0" err="1" smtClean="0"/>
              <a:t>desierto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78014" y="1623073"/>
            <a:ext cx="423230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ne </a:t>
            </a:r>
            <a:r>
              <a:rPr lang="en-US" dirty="0" err="1" smtClean="0"/>
              <a:t>connaît</a:t>
            </a:r>
            <a:r>
              <a:rPr lang="en-US" dirty="0" smtClean="0"/>
              <a:t> pas </a:t>
            </a:r>
            <a:r>
              <a:rPr lang="en-US" dirty="0" err="1" smtClean="0"/>
              <a:t>l’époque</a:t>
            </a:r>
            <a:r>
              <a:rPr lang="en-US" dirty="0" smtClean="0"/>
              <a:t> </a:t>
            </a:r>
            <a:r>
              <a:rPr lang="en-US" dirty="0" err="1" smtClean="0"/>
              <a:t>exacte</a:t>
            </a:r>
            <a:r>
              <a:rPr lang="en-US" dirty="0" smtClean="0"/>
              <a:t> de la fabrication du </a:t>
            </a:r>
            <a:r>
              <a:rPr lang="en-US" dirty="0" err="1" smtClean="0"/>
              <a:t>fromage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on la </a:t>
            </a:r>
            <a:r>
              <a:rPr lang="en-US" dirty="0" err="1" smtClean="0"/>
              <a:t>situe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entre 8000 et 3000 </a:t>
            </a:r>
            <a:r>
              <a:rPr lang="en-US" dirty="0" err="1" smtClean="0"/>
              <a:t>ans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J.C, </a:t>
            </a:r>
            <a:r>
              <a:rPr lang="en-US" dirty="0" err="1" smtClean="0"/>
              <a:t>cependant</a:t>
            </a:r>
            <a:r>
              <a:rPr lang="en-US" dirty="0" smtClean="0"/>
              <a:t> </a:t>
            </a:r>
            <a:r>
              <a:rPr lang="en-US" dirty="0" err="1" smtClean="0"/>
              <a:t>certaines</a:t>
            </a:r>
            <a:r>
              <a:rPr lang="en-US" dirty="0" smtClean="0"/>
              <a:t> traces </a:t>
            </a:r>
            <a:r>
              <a:rPr lang="en-US" dirty="0" err="1" smtClean="0"/>
              <a:t>remonteraient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préhistoire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 </a:t>
            </a:r>
            <a:r>
              <a:rPr lang="en-US" dirty="0" err="1" smtClean="0"/>
              <a:t>légende</a:t>
            </a:r>
            <a:r>
              <a:rPr lang="en-US" dirty="0" smtClean="0"/>
              <a:t> </a:t>
            </a:r>
            <a:r>
              <a:rPr lang="en-US" dirty="0" err="1" smtClean="0"/>
              <a:t>raconte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</a:t>
            </a:r>
            <a:r>
              <a:rPr lang="en-US" dirty="0" err="1" smtClean="0"/>
              <a:t>marchand</a:t>
            </a:r>
            <a:r>
              <a:rPr lang="en-US" dirty="0" smtClean="0"/>
              <a:t> </a:t>
            </a:r>
            <a:r>
              <a:rPr lang="en-US" dirty="0" err="1" smtClean="0"/>
              <a:t>arabe</a:t>
            </a:r>
            <a:r>
              <a:rPr lang="en-US" dirty="0" smtClean="0"/>
              <a:t> </a:t>
            </a:r>
            <a:r>
              <a:rPr lang="en-US" dirty="0" err="1" smtClean="0"/>
              <a:t>avait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 du </a:t>
            </a:r>
            <a:r>
              <a:rPr lang="en-US" dirty="0" err="1" smtClean="0"/>
              <a:t>lait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conteneur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base </a:t>
            </a:r>
            <a:r>
              <a:rPr lang="en-US" dirty="0" err="1" smtClean="0"/>
              <a:t>d’estomac</a:t>
            </a:r>
            <a:r>
              <a:rPr lang="en-US" dirty="0" smtClean="0"/>
              <a:t> d’un </a:t>
            </a:r>
            <a:r>
              <a:rPr lang="en-US" dirty="0" err="1" smtClean="0"/>
              <a:t>agneau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Le </a:t>
            </a:r>
            <a:r>
              <a:rPr lang="en-US" dirty="0" err="1" smtClean="0"/>
              <a:t>lait</a:t>
            </a:r>
            <a:r>
              <a:rPr lang="en-US" dirty="0" smtClean="0"/>
              <a:t> </a:t>
            </a:r>
            <a:r>
              <a:rPr lang="en-US" dirty="0" err="1" smtClean="0"/>
              <a:t>s’est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transformé</a:t>
            </a:r>
            <a:r>
              <a:rPr lang="en-US" dirty="0" smtClean="0"/>
              <a:t> de </a:t>
            </a:r>
            <a:r>
              <a:rPr lang="en-US" dirty="0" err="1" smtClean="0"/>
              <a:t>l’état</a:t>
            </a:r>
            <a:r>
              <a:rPr lang="en-US" dirty="0" smtClean="0"/>
              <a:t> </a:t>
            </a:r>
            <a:r>
              <a:rPr lang="en-US" dirty="0" err="1" smtClean="0"/>
              <a:t>liquide</a:t>
            </a:r>
            <a:r>
              <a:rPr lang="en-US" dirty="0" smtClean="0"/>
              <a:t> en </a:t>
            </a:r>
            <a:r>
              <a:rPr lang="en-US" dirty="0" err="1" smtClean="0"/>
              <a:t>l’état</a:t>
            </a:r>
            <a:r>
              <a:rPr lang="en-US" dirty="0" smtClean="0"/>
              <a:t> </a:t>
            </a:r>
            <a:r>
              <a:rPr lang="en-US" dirty="0" err="1" smtClean="0"/>
              <a:t>solide</a:t>
            </a:r>
            <a:r>
              <a:rPr lang="en-US" dirty="0" smtClean="0"/>
              <a:t> : le </a:t>
            </a:r>
            <a:r>
              <a:rPr lang="en-US" dirty="0" err="1" smtClean="0"/>
              <a:t>lait</a:t>
            </a:r>
            <a:r>
              <a:rPr lang="en-US" dirty="0" smtClean="0"/>
              <a:t> a </a:t>
            </a:r>
            <a:r>
              <a:rPr lang="en-US" dirty="0" err="1" smtClean="0"/>
              <a:t>fermenté</a:t>
            </a:r>
            <a:r>
              <a:rPr lang="en-US" dirty="0" smtClean="0"/>
              <a:t> et </a:t>
            </a:r>
            <a:r>
              <a:rPr lang="en-US" dirty="0" err="1" smtClean="0"/>
              <a:t>s’est</a:t>
            </a:r>
            <a:r>
              <a:rPr lang="en-US" dirty="0" smtClean="0"/>
              <a:t> </a:t>
            </a:r>
            <a:r>
              <a:rPr lang="en-US" dirty="0" err="1" smtClean="0"/>
              <a:t>coagulé</a:t>
            </a:r>
            <a:r>
              <a:rPr lang="en-US" dirty="0" smtClean="0"/>
              <a:t> au contact de </a:t>
            </a:r>
            <a:r>
              <a:rPr lang="en-US" dirty="0" err="1" smtClean="0"/>
              <a:t>l’estomac</a:t>
            </a:r>
            <a:r>
              <a:rPr lang="en-US" dirty="0" smtClean="0"/>
              <a:t> et de la </a:t>
            </a:r>
            <a:r>
              <a:rPr lang="en-US" dirty="0" err="1" smtClean="0"/>
              <a:t>température</a:t>
            </a:r>
            <a:r>
              <a:rPr lang="en-US" dirty="0" smtClean="0"/>
              <a:t>  du </a:t>
            </a:r>
            <a:r>
              <a:rPr lang="en-US" dirty="0" err="1" smtClean="0"/>
              <a:t>désert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004" y="6081549"/>
            <a:ext cx="927276" cy="68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492" y="6286526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5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Quesos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r>
              <a:rPr lang="en-US" dirty="0" smtClean="0"/>
              <a:t> y </a:t>
            </a:r>
            <a:r>
              <a:rPr lang="en-US" dirty="0" err="1" smtClean="0"/>
              <a:t>francia</a:t>
            </a:r>
            <a:r>
              <a:rPr lang="en-US" dirty="0" smtClean="0"/>
              <a:t>   </a:t>
            </a:r>
            <a:br>
              <a:rPr lang="en-US" dirty="0" smtClean="0"/>
            </a:br>
            <a:r>
              <a:rPr lang="en-US" dirty="0" err="1" smtClean="0"/>
              <a:t>fRomages</a:t>
            </a:r>
            <a:r>
              <a:rPr lang="en-US" dirty="0" smtClean="0"/>
              <a:t> </a:t>
            </a:r>
            <a:r>
              <a:rPr lang="en-US" dirty="0" err="1" smtClean="0"/>
              <a:t>d’espagne</a:t>
            </a:r>
            <a:r>
              <a:rPr lang="en-US" dirty="0" smtClean="0"/>
              <a:t> et la </a:t>
            </a:r>
            <a:r>
              <a:rPr lang="en-US" dirty="0" err="1" smtClean="0"/>
              <a:t>france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72" y="1693337"/>
            <a:ext cx="4307299" cy="4470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4" y="1978523"/>
            <a:ext cx="4326287" cy="3983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8" y="5615966"/>
            <a:ext cx="927276" cy="685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492" y="6301644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2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72" y="118635"/>
            <a:ext cx="4307299" cy="4470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4" y="179469"/>
            <a:ext cx="4549895" cy="4189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88" y="5676438"/>
            <a:ext cx="927276" cy="68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492" y="6301644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5879" y="4695269"/>
            <a:ext cx="3707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 </a:t>
            </a:r>
            <a:r>
              <a:rPr lang="en-US" smtClean="0"/>
              <a:t>y a </a:t>
            </a:r>
            <a:r>
              <a:rPr lang="en-US" dirty="0" smtClean="0"/>
              <a:t>au </a:t>
            </a:r>
            <a:r>
              <a:rPr lang="en-US" dirty="0" err="1" smtClean="0"/>
              <a:t>moins</a:t>
            </a:r>
            <a:r>
              <a:rPr lang="en-US" dirty="0" smtClean="0"/>
              <a:t> 1200 </a:t>
            </a:r>
            <a:r>
              <a:rPr lang="en-US" dirty="0" err="1" smtClean="0"/>
              <a:t>variétés</a:t>
            </a:r>
            <a:r>
              <a:rPr lang="en-US" dirty="0" smtClean="0"/>
              <a:t> de </a:t>
            </a:r>
          </a:p>
          <a:p>
            <a:r>
              <a:rPr lang="en-US" dirty="0" err="1" smtClean="0"/>
              <a:t>Fromages </a:t>
            </a:r>
            <a:r>
              <a:rPr lang="en-US" dirty="0" smtClean="0"/>
              <a:t>en France.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944" y="4470443"/>
            <a:ext cx="4374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Hay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variedad</a:t>
            </a:r>
            <a:r>
              <a:rPr lang="en-US" dirty="0" smtClean="0"/>
              <a:t> de </a:t>
            </a:r>
            <a:r>
              <a:rPr lang="en-US" dirty="0" err="1" smtClean="0"/>
              <a:t>unas</a:t>
            </a:r>
            <a:r>
              <a:rPr lang="en-US" dirty="0" smtClean="0"/>
              <a:t> 200 </a:t>
            </a:r>
            <a:r>
              <a:rPr lang="en-US" dirty="0" err="1" smtClean="0"/>
              <a:t>clases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quesos</a:t>
            </a:r>
            <a:r>
              <a:rPr lang="en-US" dirty="0"/>
              <a:t> </a:t>
            </a:r>
            <a:r>
              <a:rPr lang="en-US" dirty="0" smtClean="0"/>
              <a:t>en </a:t>
            </a:r>
            <a:r>
              <a:rPr lang="en-US" dirty="0" err="1" smtClean="0"/>
              <a:t>España</a:t>
            </a:r>
            <a:r>
              <a:rPr lang="en-US" dirty="0"/>
              <a:t> </a:t>
            </a:r>
            <a:r>
              <a:rPr lang="en-US" dirty="0" smtClean="0"/>
              <a:t>en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distintas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regiones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110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4276"/>
            <a:ext cx="9304421" cy="1556786"/>
          </a:xfrm>
        </p:spPr>
        <p:txBody>
          <a:bodyPr>
            <a:normAutofit/>
          </a:bodyPr>
          <a:lstStyle/>
          <a:p>
            <a:r>
              <a:rPr lang="en-US" sz="2500" dirty="0" smtClean="0"/>
              <a:t>Los </a:t>
            </a:r>
            <a:r>
              <a:rPr lang="en-US" sz="2500" dirty="0" err="1" smtClean="0"/>
              <a:t>Animales</a:t>
            </a:r>
            <a:r>
              <a:rPr lang="en-US" sz="2500" dirty="0" smtClean="0"/>
              <a:t> </a:t>
            </a:r>
            <a:r>
              <a:rPr lang="en-US" sz="2500" dirty="0" err="1" smtClean="0"/>
              <a:t>para</a:t>
            </a:r>
            <a:r>
              <a:rPr lang="en-US" sz="2500" dirty="0" smtClean="0"/>
              <a:t> la </a:t>
            </a:r>
            <a:r>
              <a:rPr lang="en-US" sz="2500" dirty="0" err="1" smtClean="0"/>
              <a:t>producción</a:t>
            </a:r>
            <a:r>
              <a:rPr lang="en-US" sz="2500" dirty="0" smtClean="0"/>
              <a:t> del </a:t>
            </a:r>
            <a:r>
              <a:rPr lang="en-US" sz="2500" dirty="0" err="1" smtClean="0"/>
              <a:t>queso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>les </a:t>
            </a:r>
            <a:r>
              <a:rPr lang="en-US" sz="2500" dirty="0" err="1" smtClean="0"/>
              <a:t>animaux</a:t>
            </a:r>
            <a:r>
              <a:rPr lang="en-US" sz="2500" dirty="0" smtClean="0"/>
              <a:t> pour la production du </a:t>
            </a:r>
            <a:r>
              <a:rPr lang="en-US" sz="2500" dirty="0" err="1" smtClean="0"/>
              <a:t>lait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5" y="2764923"/>
            <a:ext cx="2302264" cy="2834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47" y="2965448"/>
            <a:ext cx="2901212" cy="2054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538" y="2524291"/>
            <a:ext cx="3395197" cy="39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0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" y="1693911"/>
            <a:ext cx="2532490" cy="3117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987" y="1933439"/>
            <a:ext cx="3191333" cy="2259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78" y="1396932"/>
            <a:ext cx="3734717" cy="4357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579" y="5013158"/>
            <a:ext cx="120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cabra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267" y="5401210"/>
            <a:ext cx="129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chèvre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5895" y="5754101"/>
            <a:ext cx="110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vaca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15895" y="6091167"/>
            <a:ext cx="123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vache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1158" y="4438316"/>
            <a:ext cx="114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oveja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93368" y="4786264"/>
            <a:ext cx="118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brebis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7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degustación</a:t>
            </a:r>
            <a:r>
              <a:rPr lang="en-US" dirty="0" smtClean="0"/>
              <a:t> / la degustation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1579" y="2112211"/>
            <a:ext cx="37565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Manchego</a:t>
            </a:r>
            <a:r>
              <a:rPr lang="en-US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Cabrales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Queso</a:t>
            </a:r>
            <a:r>
              <a:rPr lang="en-US" dirty="0" smtClean="0"/>
              <a:t> de </a:t>
            </a:r>
            <a:r>
              <a:rPr lang="en-US" dirty="0" err="1" smtClean="0"/>
              <a:t>oveja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07263" y="2112211"/>
            <a:ext cx="2236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Camembert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Roquefort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/>
              <a:t>P</a:t>
            </a:r>
            <a:r>
              <a:rPr lang="en-US" dirty="0" smtClean="0"/>
              <a:t>etit Basque</a:t>
            </a:r>
          </a:p>
        </p:txBody>
      </p:sp>
    </p:spTree>
    <p:extLst>
      <p:ext uri="{BB962C8B-B14F-4D97-AF65-F5344CB8AC3E}">
        <p14:creationId xmlns:p14="http://schemas.microsoft.com/office/powerpoint/2010/main" val="105266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Bibliografía</a:t>
            </a:r>
            <a:r>
              <a:rPr lang="en-US" dirty="0" smtClean="0"/>
              <a:t> / la </a:t>
            </a:r>
            <a:r>
              <a:rPr lang="en-US" dirty="0" err="1" smtClean="0"/>
              <a:t>bibliographie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7052" y="2259263"/>
            <a:ext cx="912401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hlinkClick r:id="rId2"/>
              </a:rPr>
              <a:t>http://europa.eu/</a:t>
            </a:r>
            <a:r>
              <a:rPr lang="en-US" dirty="0" smtClean="0">
                <a:solidFill>
                  <a:schemeClr val="accent3"/>
                </a:solidFill>
                <a:hlinkClick r:id="rId2"/>
              </a:rPr>
              <a:t>index_fr.htm</a:t>
            </a:r>
          </a:p>
          <a:p>
            <a:r>
              <a:rPr lang="en-US" dirty="0" smtClean="0">
                <a:solidFill>
                  <a:schemeClr val="accent3"/>
                </a:solidFill>
                <a:hlinkClick r:id="rId2"/>
              </a:rPr>
              <a:t>http</a:t>
            </a:r>
            <a:r>
              <a:rPr lang="en-US" dirty="0">
                <a:solidFill>
                  <a:schemeClr val="accent3"/>
                </a:solidFill>
                <a:hlinkClick r:id="rId2"/>
              </a:rPr>
              <a:t>://es.wikipedia.org/wiki/</a:t>
            </a:r>
            <a:r>
              <a:rPr lang="en-US" dirty="0" smtClean="0">
                <a:solidFill>
                  <a:schemeClr val="accent3"/>
                </a:solidFill>
                <a:hlinkClick r:id="rId2"/>
              </a:rPr>
              <a:t>Queso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  <a:hlinkClick r:id="rId3"/>
              </a:rPr>
              <a:t>http</a:t>
            </a:r>
            <a:r>
              <a:rPr lang="en-US" dirty="0">
                <a:solidFill>
                  <a:schemeClr val="accent3"/>
                </a:solidFill>
                <a:hlinkClick r:id="rId3"/>
              </a:rPr>
              <a:t>://industria-lactea.blogspot.com/2013/06/el-</a:t>
            </a:r>
            <a:r>
              <a:rPr lang="en-US" dirty="0" smtClean="0">
                <a:solidFill>
                  <a:schemeClr val="accent3"/>
                </a:solidFill>
                <a:hlinkClick r:id="rId3"/>
              </a:rPr>
              <a:t>queso.html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  <a:hlinkClick r:id="rId4"/>
              </a:rPr>
              <a:t>http://prensa.empleo.gob.es/WebPrensa/noticias/seguridadsocial/detalle/</a:t>
            </a:r>
            <a:r>
              <a:rPr lang="en-US" dirty="0" smtClean="0">
                <a:solidFill>
                  <a:schemeClr val="accent3"/>
                </a:solidFill>
                <a:hlinkClick r:id="rId4"/>
              </a:rPr>
              <a:t>2058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  <a:hlinkClick r:id="rId5"/>
              </a:rPr>
              <a:t>http://www.cheesefromspain.com/CFS/images/Maps/</a:t>
            </a:r>
            <a:r>
              <a:rPr lang="en-US" dirty="0" smtClean="0">
                <a:solidFill>
                  <a:schemeClr val="accent3"/>
                </a:solidFill>
                <a:hlinkClick r:id="rId5"/>
              </a:rPr>
              <a:t>BigCheeseUSA.pdf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  <a:hlinkClick r:id="rId6"/>
              </a:rPr>
              <a:t>http://www.produits-laitiers.com/article/le-chiffre-du-mois-</a:t>
            </a:r>
            <a:r>
              <a:rPr lang="en-US" dirty="0" smtClean="0">
                <a:solidFill>
                  <a:schemeClr val="accent3"/>
                </a:solidFill>
                <a:hlinkClick r:id="rId6"/>
              </a:rPr>
              <a:t>1200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  <a:hlinkClick r:id="rId7"/>
              </a:rPr>
              <a:t>http://fromagerie-quiecout.fr/site/images/</a:t>
            </a:r>
            <a:r>
              <a:rPr lang="en-US" dirty="0" smtClean="0">
                <a:solidFill>
                  <a:schemeClr val="accent3"/>
                </a:solidFill>
                <a:hlinkClick r:id="rId7"/>
              </a:rPr>
              <a:t>carte.gif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>
                <a:solidFill>
                  <a:schemeClr val="accent3"/>
                </a:solidFill>
                <a:hlinkClick r:id="rId8"/>
              </a:rPr>
              <a:t>http://www.touteleurope.eu/actualite/carte-de-l-union-europeenne-et</a:t>
            </a:r>
            <a:r>
              <a:rPr lang="en-US" dirty="0" smtClean="0">
                <a:solidFill>
                  <a:schemeClr val="accent3"/>
                </a:solidFill>
                <a:hlinkClick r:id="rId8"/>
              </a:rPr>
              <a:t>-</a:t>
            </a:r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de</a:t>
            </a:r>
            <a:r>
              <a:rPr lang="en-US" dirty="0">
                <a:solidFill>
                  <a:schemeClr val="accent3"/>
                </a:solidFill>
              </a:rPr>
              <a:t>-ses-elargissements-successifs-de-6-a-28-etats-</a:t>
            </a:r>
            <a:r>
              <a:rPr lang="en-US" dirty="0" smtClean="0">
                <a:solidFill>
                  <a:schemeClr val="accent3"/>
                </a:solidFill>
              </a:rPr>
              <a:t>membres.html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4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517346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bandera</a:t>
            </a:r>
            <a:r>
              <a:rPr lang="en-US" dirty="0" smtClean="0"/>
              <a:t> de la union </a:t>
            </a:r>
            <a:r>
              <a:rPr lang="en-US" dirty="0" err="1" smtClean="0"/>
              <a:t>europea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 </a:t>
            </a:r>
            <a:r>
              <a:rPr lang="en-US" dirty="0" err="1" smtClean="0"/>
              <a:t>drapeau</a:t>
            </a:r>
            <a:r>
              <a:rPr lang="en-US" dirty="0" smtClean="0"/>
              <a:t> de </a:t>
            </a:r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47" y="1618936"/>
            <a:ext cx="3492500" cy="232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128" y="4157580"/>
            <a:ext cx="4145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 12 </a:t>
            </a:r>
            <a:r>
              <a:rPr lang="en-US" dirty="0" err="1" smtClean="0"/>
              <a:t>estrellas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simbolizan</a:t>
            </a:r>
            <a:r>
              <a:rPr lang="en-US" dirty="0" smtClean="0"/>
              <a:t> la idea de la: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Unidad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Solidaridad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Armonia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Entre los </a:t>
            </a:r>
            <a:r>
              <a:rPr lang="en-US" dirty="0" err="1" smtClean="0"/>
              <a:t>países</a:t>
            </a:r>
            <a:r>
              <a:rPr lang="en-US" dirty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Europa en </a:t>
            </a:r>
            <a:r>
              <a:rPr lang="en-US" dirty="0" err="1" smtClean="0"/>
              <a:t>paz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27579" y="4064011"/>
            <a:ext cx="35158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 12 </a:t>
            </a:r>
            <a:r>
              <a:rPr lang="en-US" dirty="0" err="1" smtClean="0"/>
              <a:t>étoiles</a:t>
            </a:r>
            <a:r>
              <a:rPr lang="en-US" dirty="0" smtClean="0"/>
              <a:t> qui </a:t>
            </a:r>
            <a:r>
              <a:rPr lang="en-US" dirty="0" err="1" smtClean="0"/>
              <a:t>symbolisent</a:t>
            </a:r>
            <a:r>
              <a:rPr lang="en-US" dirty="0" smtClean="0"/>
              <a:t> les </a:t>
            </a:r>
            <a:r>
              <a:rPr lang="en-US" dirty="0" err="1" smtClean="0"/>
              <a:t>idéaux</a:t>
            </a:r>
            <a:r>
              <a:rPr lang="en-US" dirty="0" smtClean="0"/>
              <a:t> de la/l’:</a:t>
            </a:r>
          </a:p>
          <a:p>
            <a:endParaRPr lang="en-US" dirty="0"/>
          </a:p>
          <a:p>
            <a:r>
              <a:rPr lang="en-US" dirty="0" err="1" smtClean="0"/>
              <a:t>Unité</a:t>
            </a:r>
            <a:endParaRPr lang="en-US" dirty="0" smtClean="0"/>
          </a:p>
          <a:p>
            <a:r>
              <a:rPr lang="en-US" dirty="0" err="1" smtClean="0"/>
              <a:t>Solidarité</a:t>
            </a:r>
            <a:endParaRPr lang="en-US" dirty="0" smtClean="0"/>
          </a:p>
          <a:p>
            <a:r>
              <a:rPr lang="en-US" dirty="0" err="1" smtClean="0"/>
              <a:t>Harmonie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Entre les pays pour </a:t>
            </a:r>
            <a:r>
              <a:rPr lang="en-US" dirty="0" err="1" smtClean="0"/>
              <a:t>une</a:t>
            </a:r>
            <a:r>
              <a:rPr lang="en-US" dirty="0" smtClean="0"/>
              <a:t> Europe en </a:t>
            </a:r>
            <a:r>
              <a:rPr lang="en-US" dirty="0" err="1" smtClean="0"/>
              <a:t>paix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" y="2091194"/>
            <a:ext cx="927276" cy="685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128" y="2776872"/>
            <a:ext cx="10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1.1;1.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0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812" y="110289"/>
            <a:ext cx="5352372" cy="1039427"/>
          </a:xfrm>
        </p:spPr>
        <p:txBody>
          <a:bodyPr/>
          <a:lstStyle/>
          <a:p>
            <a:r>
              <a:rPr lang="en-US" dirty="0" err="1" smtClean="0"/>
              <a:t>UniÓN</a:t>
            </a:r>
            <a:r>
              <a:rPr lang="en-US" dirty="0" smtClean="0"/>
              <a:t> </a:t>
            </a:r>
            <a:r>
              <a:rPr lang="en-US" dirty="0" err="1" smtClean="0"/>
              <a:t>europea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76" y="110289"/>
            <a:ext cx="1841500" cy="1686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96" y="1057348"/>
            <a:ext cx="6235700" cy="5800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2733" y="2304463"/>
            <a:ext cx="343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err="1" smtClean="0"/>
              <a:t>Unidos</a:t>
            </a:r>
            <a:r>
              <a:rPr lang="en-US" i="1" dirty="0" smtClean="0"/>
              <a:t> en la </a:t>
            </a:r>
            <a:r>
              <a:rPr lang="en-US" i="1" dirty="0" err="1" smtClean="0"/>
              <a:t>diversidad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2733" y="2834110"/>
            <a:ext cx="284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Hay 28 </a:t>
            </a:r>
            <a:r>
              <a:rPr lang="en-US" dirty="0" err="1" smtClean="0"/>
              <a:t>paises</a:t>
            </a:r>
            <a:r>
              <a:rPr lang="en-US" dirty="0" smtClean="0"/>
              <a:t> y 508 </a:t>
            </a:r>
            <a:r>
              <a:rPr lang="en-US" dirty="0" err="1" smtClean="0"/>
              <a:t>millones</a:t>
            </a:r>
            <a:r>
              <a:rPr lang="en-US" dirty="0" smtClean="0"/>
              <a:t> de </a:t>
            </a:r>
            <a:r>
              <a:rPr lang="en-US" dirty="0" err="1" smtClean="0"/>
              <a:t>habitantes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072" y="5507910"/>
            <a:ext cx="927276" cy="685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09436" y="6193588"/>
            <a:ext cx="94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1.3; 1.4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74172"/>
            <a:ext cx="5629767" cy="1039427"/>
          </a:xfrm>
        </p:spPr>
        <p:txBody>
          <a:bodyPr/>
          <a:lstStyle/>
          <a:p>
            <a:r>
              <a:rPr lang="en-US" dirty="0" smtClean="0"/>
              <a:t>Union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1" y="947408"/>
            <a:ext cx="5614737" cy="5614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632" y="0"/>
            <a:ext cx="2553368" cy="173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55895" y="2700420"/>
            <a:ext cx="279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Unie</a:t>
            </a:r>
            <a:r>
              <a:rPr lang="en-US" i="1" dirty="0" smtClean="0"/>
              <a:t> </a:t>
            </a:r>
            <a:r>
              <a:rPr lang="en-US" i="1" dirty="0" err="1" smtClean="0"/>
              <a:t>dans</a:t>
            </a:r>
            <a:r>
              <a:rPr lang="en-US" i="1" dirty="0" smtClean="0"/>
              <a:t> la </a:t>
            </a:r>
            <a:r>
              <a:rPr lang="en-US" i="1" dirty="0" err="1" smtClean="0"/>
              <a:t>diversité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6418" y="3195056"/>
            <a:ext cx="2874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 y a 28 pays et 508 millions </a:t>
            </a:r>
            <a:r>
              <a:rPr lang="en-US" dirty="0" err="1" smtClean="0"/>
              <a:t>d’habitants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95634" y="5478154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1, 2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072" y="5266022"/>
            <a:ext cx="927276" cy="6856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09436" y="5951700"/>
            <a:ext cx="76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1.3; 1.4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4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47" y="408372"/>
            <a:ext cx="8809790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hImno</a:t>
            </a:r>
            <a:r>
              <a:rPr lang="en-US" dirty="0" smtClean="0"/>
              <a:t> de la union </a:t>
            </a:r>
            <a:r>
              <a:rPr lang="en-US" dirty="0" err="1" smtClean="0"/>
              <a:t>europea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err="1" smtClean="0"/>
              <a:t>L’Hymne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endParaRPr lang="en-US" dirty="0"/>
          </a:p>
        </p:txBody>
      </p:sp>
      <p:pic>
        <p:nvPicPr>
          <p:cNvPr id="5" name="hymne européen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458" y="1884951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0067" y="3707416"/>
            <a:ext cx="20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célébration de la </a:t>
            </a:r>
            <a:r>
              <a:rPr lang="en-US" dirty="0" err="1" smtClean="0"/>
              <a:t>journée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le 9 </a:t>
            </a:r>
            <a:r>
              <a:rPr lang="en-US" dirty="0" err="1" smtClean="0"/>
              <a:t>mai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65179" y="2317218"/>
            <a:ext cx="2451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celebración</a:t>
            </a:r>
            <a:r>
              <a:rPr lang="en-US" dirty="0" smtClean="0"/>
              <a:t> del </a:t>
            </a:r>
            <a:r>
              <a:rPr lang="en-US" dirty="0" err="1" smtClean="0"/>
              <a:t>día</a:t>
            </a:r>
            <a:r>
              <a:rPr lang="en-US" dirty="0" smtClean="0"/>
              <a:t> </a:t>
            </a:r>
            <a:r>
              <a:rPr lang="en-US" dirty="0" err="1" smtClean="0"/>
              <a:t>europeo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9 de mayo.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072" y="5507910"/>
            <a:ext cx="927276" cy="685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09436" y="6193588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1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36" y="-112980"/>
            <a:ext cx="8612557" cy="1585214"/>
          </a:xfrm>
        </p:spPr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moneda</a:t>
            </a:r>
            <a:r>
              <a:rPr lang="en-US" dirty="0" smtClean="0"/>
              <a:t> </a:t>
            </a:r>
            <a:r>
              <a:rPr lang="en-US" dirty="0" err="1" smtClean="0"/>
              <a:t>europea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 </a:t>
            </a:r>
            <a:r>
              <a:rPr lang="en-US" dirty="0" err="1" smtClean="0"/>
              <a:t>monaie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6" y="1314483"/>
            <a:ext cx="4902200" cy="5503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383" y="4486442"/>
            <a:ext cx="3819301" cy="2171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04383" y="1640355"/>
            <a:ext cx="343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err="1" smtClean="0"/>
              <a:t>Unidos</a:t>
            </a:r>
            <a:r>
              <a:rPr lang="en-US" i="1" dirty="0" smtClean="0"/>
              <a:t> en la </a:t>
            </a:r>
            <a:r>
              <a:rPr lang="en-US" i="1" dirty="0" err="1" smtClean="0"/>
              <a:t>diversidad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02032" y="1991335"/>
            <a:ext cx="279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Unie</a:t>
            </a:r>
            <a:r>
              <a:rPr lang="en-US" i="1" dirty="0" smtClean="0"/>
              <a:t> </a:t>
            </a:r>
            <a:r>
              <a:rPr lang="en-US" i="1" dirty="0" err="1" smtClean="0"/>
              <a:t>dans</a:t>
            </a:r>
            <a:r>
              <a:rPr lang="en-US" i="1" dirty="0" smtClean="0"/>
              <a:t> la </a:t>
            </a:r>
            <a:r>
              <a:rPr lang="en-US" i="1" dirty="0" err="1" smtClean="0"/>
              <a:t>diversité</a:t>
            </a:r>
            <a:r>
              <a:rPr lang="en-US" i="1" dirty="0" smtClean="0"/>
              <a:t>”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108" y="5602463"/>
            <a:ext cx="927276" cy="685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4472" y="6288141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94312" y="2381823"/>
            <a:ext cx="4143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Los </a:t>
            </a:r>
            <a:r>
              <a:rPr lang="en-US" dirty="0" err="1" smtClean="0"/>
              <a:t>paises</a:t>
            </a:r>
            <a:r>
              <a:rPr lang="en-US" dirty="0" smtClean="0"/>
              <a:t> </a:t>
            </a:r>
            <a:r>
              <a:rPr lang="en-US" dirty="0" err="1" smtClean="0"/>
              <a:t>europeos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comenzaron</a:t>
            </a:r>
            <a:r>
              <a:rPr lang="en-US" dirty="0" smtClean="0"/>
              <a:t> a </a:t>
            </a:r>
            <a:r>
              <a:rPr lang="en-US" dirty="0" err="1" smtClean="0"/>
              <a:t>utilizar</a:t>
            </a:r>
            <a:r>
              <a:rPr lang="en-US" dirty="0" smtClean="0"/>
              <a:t> la </a:t>
            </a:r>
            <a:r>
              <a:rPr lang="en-US" dirty="0" err="1" smtClean="0"/>
              <a:t>moneda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del euro el </a:t>
            </a:r>
            <a:r>
              <a:rPr lang="en-US" dirty="0" err="1" smtClean="0"/>
              <a:t>día</a:t>
            </a:r>
            <a:r>
              <a:rPr lang="en-US" dirty="0" smtClean="0"/>
              <a:t> </a:t>
            </a:r>
            <a:r>
              <a:rPr lang="en-US" b="1" dirty="0" smtClean="0"/>
              <a:t>1 de </a:t>
            </a:r>
            <a:r>
              <a:rPr lang="en-US" b="1" dirty="0" err="1" smtClean="0"/>
              <a:t>enero</a:t>
            </a:r>
            <a:r>
              <a:rPr lang="en-US" b="1" dirty="0" smtClean="0"/>
              <a:t> del 2.002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04383" y="3359834"/>
            <a:ext cx="3803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</a:t>
            </a:r>
            <a:r>
              <a:rPr lang="en-US" dirty="0" err="1" smtClean="0"/>
              <a:t>européens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commencé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utiliser la </a:t>
            </a:r>
            <a:r>
              <a:rPr lang="en-US" dirty="0" err="1" smtClean="0"/>
              <a:t>monnaie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 </a:t>
            </a:r>
            <a:r>
              <a:rPr lang="en-US" dirty="0" err="1" smtClean="0"/>
              <a:t>l’euro</a:t>
            </a:r>
            <a:r>
              <a:rPr lang="en-US" dirty="0" smtClean="0"/>
              <a:t> le </a:t>
            </a:r>
            <a:r>
              <a:rPr lang="en-US" b="1" dirty="0" smtClean="0"/>
              <a:t>1er </a:t>
            </a:r>
            <a:r>
              <a:rPr lang="en-US" b="1" dirty="0" err="1" smtClean="0"/>
              <a:t>janvier</a:t>
            </a:r>
            <a:r>
              <a:rPr lang="en-US" b="1" dirty="0" smtClean="0"/>
              <a:t> 2.002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919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0" y="43187"/>
            <a:ext cx="5321146" cy="483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0" y="5202569"/>
            <a:ext cx="4191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420" y="5153460"/>
            <a:ext cx="880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Paises</a:t>
            </a:r>
            <a:r>
              <a:rPr lang="en-US" dirty="0" smtClean="0"/>
              <a:t> de la UE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utilizan</a:t>
            </a:r>
            <a:r>
              <a:rPr lang="en-US" dirty="0" smtClean="0"/>
              <a:t> el Euro: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0" y="6067490"/>
            <a:ext cx="419100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40" y="6060492"/>
            <a:ext cx="35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de </a:t>
            </a:r>
            <a:r>
              <a:rPr lang="en-US" dirty="0" err="1" smtClean="0"/>
              <a:t>l’UE</a:t>
            </a:r>
            <a:r>
              <a:rPr lang="en-US" dirty="0" smtClean="0"/>
              <a:t> </a:t>
            </a:r>
            <a:r>
              <a:rPr lang="en-US" dirty="0" err="1" smtClean="0"/>
              <a:t>utilisant</a:t>
            </a:r>
            <a:r>
              <a:rPr lang="en-US" dirty="0" smtClean="0"/>
              <a:t> </a:t>
            </a:r>
            <a:r>
              <a:rPr lang="en-US" dirty="0" err="1" smtClean="0"/>
              <a:t>l’euro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7420" y="5519037"/>
            <a:ext cx="475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paises</a:t>
            </a:r>
            <a:r>
              <a:rPr lang="en-US" dirty="0" smtClean="0"/>
              <a:t> de la UE </a:t>
            </a:r>
            <a:r>
              <a:rPr lang="en-US" dirty="0" err="1" smtClean="0"/>
              <a:t>que</a:t>
            </a:r>
            <a:r>
              <a:rPr lang="en-US" dirty="0" smtClean="0"/>
              <a:t> no </a:t>
            </a:r>
            <a:r>
              <a:rPr lang="en-US" dirty="0" err="1" smtClean="0"/>
              <a:t>ulitizan</a:t>
            </a:r>
            <a:r>
              <a:rPr lang="en-US" dirty="0" smtClean="0"/>
              <a:t> el Euro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492" y="6380308"/>
            <a:ext cx="37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de </a:t>
            </a:r>
            <a:r>
              <a:rPr lang="en-US" dirty="0" err="1" smtClean="0"/>
              <a:t>l’UE</a:t>
            </a:r>
            <a:r>
              <a:rPr lang="en-US" dirty="0" smtClean="0"/>
              <a:t> </a:t>
            </a:r>
            <a:r>
              <a:rPr lang="en-US" dirty="0" err="1" smtClean="0"/>
              <a:t>n’utilisant</a:t>
            </a:r>
            <a:r>
              <a:rPr lang="en-US" dirty="0" smtClean="0"/>
              <a:t> </a:t>
            </a:r>
            <a:r>
              <a:rPr lang="en-US" dirty="0" err="1" smtClean="0"/>
              <a:t>l’euro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13" y="133895"/>
            <a:ext cx="2921000" cy="2781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072" y="4808206"/>
            <a:ext cx="927276" cy="6856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09436" y="5493884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8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4842" y="408372"/>
            <a:ext cx="8260672" cy="1039427"/>
          </a:xfrm>
        </p:spPr>
        <p:txBody>
          <a:bodyPr/>
          <a:lstStyle/>
          <a:p>
            <a:r>
              <a:rPr lang="en-US" dirty="0" err="1" smtClean="0"/>
              <a:t>España</a:t>
            </a:r>
            <a:r>
              <a:rPr lang="en-US" dirty="0" smtClean="0"/>
              <a:t> &amp; France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944" y="106944"/>
            <a:ext cx="2219161" cy="2219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790" y="1923047"/>
            <a:ext cx="5080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origen</a:t>
            </a:r>
            <a:r>
              <a:rPr lang="en-US" dirty="0" smtClean="0"/>
              <a:t> de la </a:t>
            </a:r>
            <a:r>
              <a:rPr lang="en-US" dirty="0" err="1" smtClean="0"/>
              <a:t>palabra</a:t>
            </a:r>
            <a:r>
              <a:rPr lang="en-US" dirty="0" smtClean="0"/>
              <a:t> “</a:t>
            </a:r>
            <a:r>
              <a:rPr lang="en-US" dirty="0" err="1" smtClean="0"/>
              <a:t>queso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err="1" smtClean="0"/>
              <a:t>L’origin</a:t>
            </a:r>
            <a:r>
              <a:rPr lang="en-US" dirty="0" err="1"/>
              <a:t>e</a:t>
            </a:r>
            <a:r>
              <a:rPr lang="en-US" dirty="0" smtClean="0"/>
              <a:t> du mot “</a:t>
            </a:r>
            <a:r>
              <a:rPr lang="en-US" dirty="0" err="1" smtClean="0"/>
              <a:t>fromage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8000" y="1684419"/>
            <a:ext cx="4959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La </a:t>
            </a:r>
            <a:r>
              <a:rPr lang="en-US" dirty="0" err="1"/>
              <a:t>palabra</a:t>
            </a:r>
            <a:r>
              <a:rPr lang="en-US" dirty="0"/>
              <a:t> </a:t>
            </a:r>
            <a:r>
              <a:rPr lang="en-US" dirty="0" err="1"/>
              <a:t>queso</a:t>
            </a:r>
            <a:r>
              <a:rPr lang="en-US" dirty="0"/>
              <a:t> </a:t>
            </a:r>
            <a:r>
              <a:rPr lang="en-US" dirty="0" smtClean="0"/>
              <a:t>en </a:t>
            </a:r>
            <a:r>
              <a:rPr lang="en-US" dirty="0" err="1" smtClean="0"/>
              <a:t>latín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i="1" dirty="0" err="1"/>
              <a:t>caseus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 la </a:t>
            </a:r>
            <a:r>
              <a:rPr lang="en-US" dirty="0" err="1"/>
              <a:t>época</a:t>
            </a:r>
            <a:r>
              <a:rPr lang="en-US" dirty="0"/>
              <a:t> </a:t>
            </a:r>
            <a:r>
              <a:rPr lang="en-US" dirty="0" err="1" smtClean="0"/>
              <a:t>romana</a:t>
            </a:r>
            <a:r>
              <a:rPr lang="en-US" dirty="0" smtClean="0"/>
              <a:t> </a:t>
            </a:r>
            <a:r>
              <a:rPr lang="en-US" dirty="0" err="1" smtClean="0"/>
              <a:t>aparece</a:t>
            </a:r>
            <a:r>
              <a:rPr lang="en-US" dirty="0" smtClean="0"/>
              <a:t> el </a:t>
            </a:r>
            <a:r>
              <a:rPr lang="en-US" dirty="0" err="1"/>
              <a:t>término</a:t>
            </a:r>
            <a:r>
              <a:rPr lang="en-US" dirty="0"/>
              <a:t> </a:t>
            </a:r>
            <a:r>
              <a:rPr lang="en-US" i="1" dirty="0" err="1" smtClean="0"/>
              <a:t>formaticum</a:t>
            </a:r>
            <a:r>
              <a:rPr lang="en-US" dirty="0" smtClean="0"/>
              <a:t>, </a:t>
            </a:r>
            <a:r>
              <a:rPr lang="en-US" dirty="0"/>
              <a:t>de </a:t>
            </a:r>
            <a:r>
              <a:rPr lang="en-US" i="1" dirty="0" err="1"/>
              <a:t>caseus</a:t>
            </a:r>
            <a:r>
              <a:rPr lang="en-US" i="1" dirty="0"/>
              <a:t> </a:t>
            </a:r>
            <a:r>
              <a:rPr lang="en-US" i="1" dirty="0" err="1"/>
              <a:t>formatus</a:t>
            </a:r>
            <a:r>
              <a:rPr lang="en-US" dirty="0"/>
              <a:t>,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b="1" dirty="0" err="1"/>
              <a:t>queso</a:t>
            </a:r>
            <a:r>
              <a:rPr lang="en-US" b="1" dirty="0"/>
              <a:t> </a:t>
            </a:r>
            <a:r>
              <a:rPr lang="en-US" b="1" dirty="0" err="1"/>
              <a:t>moldeado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	En </a:t>
            </a:r>
            <a:r>
              <a:rPr lang="en-US" dirty="0" err="1" smtClean="0"/>
              <a:t>francés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smtClean="0"/>
              <a:t>dice</a:t>
            </a:r>
            <a:r>
              <a:rPr lang="en-US" i="1" dirty="0" smtClean="0"/>
              <a:t> </a:t>
            </a:r>
            <a:r>
              <a:rPr lang="en-US" i="1" dirty="0" err="1"/>
              <a:t>fromage</a:t>
            </a:r>
            <a:r>
              <a:rPr lang="en-US" dirty="0"/>
              <a:t>, en </a:t>
            </a:r>
            <a:r>
              <a:rPr lang="en-US" dirty="0" smtClean="0"/>
              <a:t>   	</a:t>
            </a:r>
            <a:r>
              <a:rPr lang="en-US" dirty="0" err="1" smtClean="0"/>
              <a:t>italiano</a:t>
            </a:r>
            <a:r>
              <a:rPr lang="en-US" dirty="0" smtClean="0"/>
              <a:t> </a:t>
            </a:r>
            <a:r>
              <a:rPr lang="en-US" dirty="0" err="1"/>
              <a:t>formaggio</a:t>
            </a:r>
            <a:r>
              <a:rPr lang="en-US" dirty="0"/>
              <a:t> y</a:t>
            </a:r>
            <a:r>
              <a:rPr lang="en-US" dirty="0" smtClean="0"/>
              <a:t> </a:t>
            </a:r>
            <a:r>
              <a:rPr lang="en-US" dirty="0"/>
              <a:t>en </a:t>
            </a:r>
            <a:r>
              <a:rPr lang="en-US" dirty="0" err="1"/>
              <a:t>catalán</a:t>
            </a:r>
            <a:r>
              <a:rPr lang="en-US" dirty="0"/>
              <a:t> </a:t>
            </a:r>
            <a:r>
              <a:rPr lang="en-US" dirty="0" smtClean="0"/>
              <a:t>       	</a:t>
            </a:r>
            <a:r>
              <a:rPr lang="en-US" dirty="0" err="1" smtClean="0"/>
              <a:t>formatge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0549" y="4667328"/>
            <a:ext cx="4493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 mot </a:t>
            </a:r>
            <a:r>
              <a:rPr lang="en-US" dirty="0" err="1" smtClean="0"/>
              <a:t>fromage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derivé</a:t>
            </a:r>
            <a:r>
              <a:rPr lang="en-US" dirty="0" smtClean="0"/>
              <a:t> du mot </a:t>
            </a:r>
            <a:r>
              <a:rPr lang="en-US" dirty="0" err="1" smtClean="0"/>
              <a:t>latin</a:t>
            </a:r>
            <a:r>
              <a:rPr lang="en-US" dirty="0" smtClean="0"/>
              <a:t> </a:t>
            </a:r>
            <a:r>
              <a:rPr lang="en-US" i="1" dirty="0" err="1" smtClean="0"/>
              <a:t>formaticum</a:t>
            </a:r>
            <a:r>
              <a:rPr lang="en-US" i="1" dirty="0" smtClean="0"/>
              <a:t>. </a:t>
            </a:r>
            <a:r>
              <a:rPr lang="en-US" dirty="0" smtClean="0"/>
              <a:t>Il </a:t>
            </a:r>
            <a:r>
              <a:rPr lang="en-US" dirty="0" err="1" smtClean="0"/>
              <a:t>signifie</a:t>
            </a:r>
            <a:endParaRPr lang="en-US" dirty="0" smtClean="0"/>
          </a:p>
          <a:p>
            <a:r>
              <a:rPr lang="en-US" dirty="0" smtClean="0"/>
              <a:t> “</a:t>
            </a:r>
            <a:r>
              <a:rPr lang="en-US" dirty="0" err="1" smtClean="0"/>
              <a:t>ce</a:t>
            </a:r>
            <a:r>
              <a:rPr lang="en-US" dirty="0" smtClean="0"/>
              <a:t> qui </a:t>
            </a:r>
            <a:r>
              <a:rPr lang="en-US" dirty="0" err="1" smtClean="0"/>
              <a:t>est</a:t>
            </a:r>
            <a:r>
              <a:rPr lang="en-US" dirty="0" smtClean="0"/>
              <a:t> fait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” en </a:t>
            </a:r>
            <a:r>
              <a:rPr lang="en-US" dirty="0" err="1" smtClean="0"/>
              <a:t>vieux</a:t>
            </a:r>
            <a:r>
              <a:rPr lang="en-US" dirty="0" smtClean="0"/>
              <a:t> </a:t>
            </a:r>
            <a:r>
              <a:rPr lang="en-US" dirty="0" err="1" smtClean="0"/>
              <a:t>français</a:t>
            </a:r>
            <a:r>
              <a:rPr lang="en-US" dirty="0" smtClean="0"/>
              <a:t> on </a:t>
            </a:r>
            <a:r>
              <a:rPr lang="en-US" dirty="0" err="1" smtClean="0"/>
              <a:t>disait</a:t>
            </a:r>
            <a:r>
              <a:rPr lang="en-US" dirty="0" smtClean="0"/>
              <a:t> </a:t>
            </a:r>
            <a:r>
              <a:rPr lang="en-US" dirty="0" err="1" smtClean="0"/>
              <a:t>formage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9" y="2272167"/>
            <a:ext cx="4268721" cy="3101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39" y="5600848"/>
            <a:ext cx="927276" cy="685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8703" y="6286526"/>
            <a:ext cx="76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4978</TotalTime>
  <Words>549</Words>
  <Application>Microsoft Macintosh PowerPoint</Application>
  <PresentationFormat>On-screen Show (4:3)</PresentationFormat>
  <Paragraphs>97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Apothecary</vt:lpstr>
      <vt:lpstr>UNION EUROPEA l’union européenne </vt:lpstr>
      <vt:lpstr>La bandera de la union europea LE drapeau de l’union européenne</vt:lpstr>
      <vt:lpstr>UniÓN europea</vt:lpstr>
      <vt:lpstr>Union européenne</vt:lpstr>
      <vt:lpstr>El hImno de la union europea   L’Hymne européen</vt:lpstr>
      <vt:lpstr>La moneda europea la monaie européenne</vt:lpstr>
      <vt:lpstr>PowerPoint Presentation</vt:lpstr>
      <vt:lpstr>España &amp; France</vt:lpstr>
      <vt:lpstr>El origen de la palabra “queso” L’origine du mot “fromage”</vt:lpstr>
      <vt:lpstr>Los orígenes de su elaboración/ Les origines de sa fabrication</vt:lpstr>
      <vt:lpstr>Quesos de EspaÑa y francia    fRomages d’espagne et la france</vt:lpstr>
      <vt:lpstr>PowerPoint Presentation</vt:lpstr>
      <vt:lpstr>Los Animales para la producción del queso les animaux pour la production du lait</vt:lpstr>
      <vt:lpstr>PowerPoint Presentation</vt:lpstr>
      <vt:lpstr>La degustación / la degustation</vt:lpstr>
      <vt:lpstr>La Bibliografía / la bibliographie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Quesos &amp; Fromages</dc:title>
  <dc:creator>Sonsoles Cardalliaguet</dc:creator>
  <cp:lastModifiedBy>Remy Emmanuelle</cp:lastModifiedBy>
  <cp:revision>118</cp:revision>
  <dcterms:created xsi:type="dcterms:W3CDTF">2014-12-17T21:52:14Z</dcterms:created>
  <dcterms:modified xsi:type="dcterms:W3CDTF">2017-06-09T05:51:11Z</dcterms:modified>
</cp:coreProperties>
</file>